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7"/>
  </p:notesMasterIdLst>
  <p:sldIdLst>
    <p:sldId id="261" r:id="rId6"/>
    <p:sldId id="275" r:id="rId7"/>
    <p:sldId id="260" r:id="rId8"/>
    <p:sldId id="265" r:id="rId9"/>
    <p:sldId id="268" r:id="rId10"/>
    <p:sldId id="262" r:id="rId11"/>
    <p:sldId id="277" r:id="rId12"/>
    <p:sldId id="270" r:id="rId13"/>
    <p:sldId id="274" r:id="rId14"/>
    <p:sldId id="278" r:id="rId15"/>
    <p:sldId id="263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B"/>
    <a:srgbClr val="FFFFC5"/>
    <a:srgbClr val="0000CC"/>
    <a:srgbClr val="199113"/>
    <a:srgbClr val="E7EEE6"/>
    <a:srgbClr val="D6A300"/>
    <a:srgbClr val="B40000"/>
    <a:srgbClr val="18F418"/>
    <a:srgbClr val="EAB200"/>
    <a:srgbClr val="FA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374" autoAdjust="0"/>
  </p:normalViewPr>
  <p:slideViewPr>
    <p:cSldViewPr snapToGrid="0">
      <p:cViewPr varScale="1">
        <p:scale>
          <a:sx n="78" d="100"/>
          <a:sy n="78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15.10.2025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BFEE-8F4B-984F-D30E-9F06C26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CFB8A323-6F64-3D78-476B-D4BDE3522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95EDD0CB-0D94-3BAB-2D93-5D1B6779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B079EE9-F4A8-16BF-954C-9ABCC4521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9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3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ykolaborovyi@knu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hyperlink" Target="mailto:metphys@univ.net.u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jpeg"/><Relationship Id="rId19" Type="http://schemas.openxmlformats.org/officeDocument/2006/relationships/image" Target="../media/image37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D19-DCBE-509C-0C9F-9573A5A0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534A6-F735-9909-2730-9835DEE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3B22C6-174D-5DEC-3D5E-10F828E40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15B22283-D3A6-B277-6463-99176779AF8F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(2023-2025) </a:t>
            </a:r>
          </a:p>
        </p:txBody>
      </p:sp>
      <p:pic>
        <p:nvPicPr>
          <p:cNvPr id="98" name="Google Shape;407;p51">
            <a:extLst>
              <a:ext uri="{FF2B5EF4-FFF2-40B4-BE49-F238E27FC236}">
                <a16:creationId xmlns:a16="http://schemas.microsoft.com/office/drawing/2014/main" id="{E3247238-6896-2354-48BC-D408E8AC88D9}"/>
              </a:ext>
            </a:extLst>
          </p:cNvPr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209900" y="1331919"/>
            <a:ext cx="3579895" cy="2543379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156073C1-71F8-3495-EB67-8270C7804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615"/>
          <a:stretch/>
        </p:blipFill>
        <p:spPr>
          <a:xfrm>
            <a:off x="9504451" y="1865295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D7F14DF6-5F01-03CC-07F4-1BD3D571331D}"/>
              </a:ext>
            </a:extLst>
          </p:cNvPr>
          <p:cNvSpPr/>
          <p:nvPr/>
        </p:nvSpPr>
        <p:spPr>
          <a:xfrm>
            <a:off x="109768" y="3941263"/>
            <a:ext cx="374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70C0"/>
                </a:solidFill>
              </a:rPr>
              <a:t>Хемніц</a:t>
            </a:r>
            <a:r>
              <a:rPr lang="uk-UA" b="1" dirty="0">
                <a:solidFill>
                  <a:srgbClr val="0070C0"/>
                </a:solidFill>
              </a:rPr>
              <a:t> (Німеччина)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81E33-0D24-5A8B-23D7-4869D5D4BD65}"/>
              </a:ext>
            </a:extLst>
          </p:cNvPr>
          <p:cNvSpPr/>
          <p:nvPr/>
        </p:nvSpPr>
        <p:spPr>
          <a:xfrm>
            <a:off x="3666497" y="5429382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Проф. Олег Оліх під час  участі у засіданні керівного комітету </a:t>
            </a:r>
            <a:r>
              <a:rPr lang="en-US" b="1" dirty="0">
                <a:solidFill>
                  <a:srgbClr val="0070C0"/>
                </a:solidFill>
              </a:rPr>
              <a:t>COST-Action EU-MACE </a:t>
            </a:r>
            <a:r>
              <a:rPr lang="uk-UA" b="1" dirty="0">
                <a:solidFill>
                  <a:srgbClr val="0070C0"/>
                </a:solidFill>
              </a:rPr>
              <a:t>м. Рим (Італія)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B399408-415B-621F-30AD-5515D61B18FF}"/>
              </a:ext>
            </a:extLst>
          </p:cNvPr>
          <p:cNvSpPr/>
          <p:nvPr/>
        </p:nvSpPr>
        <p:spPr>
          <a:xfrm>
            <a:off x="6472415" y="3715756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70C0"/>
                </a:solidFill>
              </a:rPr>
              <a:t>LEMTA </a:t>
            </a:r>
            <a:r>
              <a:rPr lang="uk-UA" b="1" dirty="0">
                <a:solidFill>
                  <a:srgbClr val="0070C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A73F9-DEC6-5F87-881C-7D01EC80B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49368" y="1322205"/>
            <a:ext cx="2524003" cy="2046797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2724699-B2C4-E828-4849-0FB669C75349}"/>
              </a:ext>
            </a:extLst>
          </p:cNvPr>
          <p:cNvSpPr/>
          <p:nvPr/>
        </p:nvSpPr>
        <p:spPr>
          <a:xfrm>
            <a:off x="8907836" y="5429381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Доц. Вікторія ШЕВЧЕНКО під час стажування в </a:t>
            </a:r>
            <a:r>
              <a:rPr lang="uk-UA" b="1" dirty="0" err="1">
                <a:solidFill>
                  <a:srgbClr val="0070C0"/>
                </a:solidFill>
              </a:rPr>
              <a:t>Уппсальському</a:t>
            </a:r>
            <a:r>
              <a:rPr lang="uk-UA" b="1" dirty="0">
                <a:solidFill>
                  <a:srgbClr val="0070C0"/>
                </a:solidFill>
              </a:rPr>
              <a:t> університеті (Швеція)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F4475-ECBF-CC34-797C-7EB34F5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728" y="1634867"/>
            <a:ext cx="2240982" cy="3588266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7814" y="423012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7035883" y="423012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108303" y="4149731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327102" y="4149731"/>
            <a:ext cx="679511" cy="684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82517" y="5518931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6" y="5298929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9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olegolikh@knu.ua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64" y="145975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81" y="4119642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82" y="4202545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73" y="1459754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1" y="1495835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1" y="4221595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86310" y="340103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Курилюк</a:t>
            </a:r>
            <a:r>
              <a:rPr lang="uk-UA" b="1" dirty="0">
                <a:solidFill>
                  <a:srgbClr val="0070C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0995" y="3401033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Семенько</a:t>
            </a:r>
            <a:r>
              <a:rPr lang="uk-UA" b="1" dirty="0">
                <a:solidFill>
                  <a:srgbClr val="0070C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професор, д.ф.-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110" y="6017814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асистент,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8691" y="335278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Плющай</a:t>
            </a:r>
            <a:r>
              <a:rPr lang="uk-UA" b="1" dirty="0">
                <a:solidFill>
                  <a:srgbClr val="0070C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2369" y="6124151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5160" y="61089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Кудін</a:t>
            </a:r>
            <a:r>
              <a:rPr lang="uk-UA" b="1" dirty="0">
                <a:solidFill>
                  <a:srgbClr val="0070C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Коротченков</a:t>
            </a:r>
            <a:r>
              <a:rPr lang="uk-UA" sz="1600" b="1" dirty="0">
                <a:solidFill>
                  <a:srgbClr val="0070C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Боровий </a:t>
            </a:r>
            <a:r>
              <a:rPr lang="uk-UA" sz="1600" b="1" dirty="0" err="1">
                <a:solidFill>
                  <a:srgbClr val="0070C0"/>
                </a:solidFill>
              </a:rPr>
              <a:t>М.О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4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Овсієнко </a:t>
            </a:r>
            <a:r>
              <a:rPr lang="uk-UA" sz="1600" b="1" dirty="0" err="1">
                <a:solidFill>
                  <a:srgbClr val="0070C0"/>
                </a:solidFill>
              </a:rPr>
              <a:t>І.В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Перец</a:t>
            </a:r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b="1" dirty="0" err="1">
                <a:solidFill>
                  <a:srgbClr val="0070C0"/>
                </a:solidFill>
              </a:rPr>
              <a:t>Ю.С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асистент</a:t>
            </a:r>
            <a:r>
              <a:rPr lang="uk-UA" sz="1600" dirty="0">
                <a:solidFill>
                  <a:srgbClr val="0070C0"/>
                </a:solidFill>
              </a:rPr>
              <a:t>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асистент, к. 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Оліх </a:t>
            </a:r>
            <a:r>
              <a:rPr lang="uk-UA" sz="1600" b="1" dirty="0" err="1">
                <a:solidFill>
                  <a:srgbClr val="0070C0"/>
                </a:solidFill>
              </a:rPr>
              <a:t>О.Я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зав. кафедри, проф., д.ф.-м. 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735CD-CD24-78AF-461C-877D9633B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817" y="4163681"/>
            <a:ext cx="1568638" cy="1859479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Фізика </a:t>
            </a:r>
            <a:r>
              <a:rPr lang="uk-UA" b="1" dirty="0" err="1">
                <a:solidFill>
                  <a:srgbClr val="0070C0"/>
                </a:solidFill>
              </a:rPr>
              <a:t>високоентропійних</a:t>
            </a:r>
            <a:r>
              <a:rPr lang="uk-UA" b="1" dirty="0">
                <a:solidFill>
                  <a:srgbClr val="0070C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Магнетизм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r>
              <a:rPr lang="uk-UA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та </a:t>
            </a:r>
            <a:r>
              <a:rPr lang="uk-UA" b="1" dirty="0" err="1">
                <a:solidFill>
                  <a:srgbClr val="0070C0"/>
                </a:solidFill>
              </a:rPr>
              <a:t>спінтроніка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0070C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0070C0"/>
                  </a:solidFill>
                </a:rPr>
                <a:t>наноструктур</a:t>
              </a:r>
              <a:endParaRPr lang="uk-UA" b="1" dirty="0">
                <a:solidFill>
                  <a:srgbClr val="0070C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0070C0"/>
                </a:solidFill>
              </a:rPr>
              <a:t> наносистем</a:t>
            </a:r>
            <a:br>
              <a:rPr lang="ru-RU" sz="2400" b="1" dirty="0">
                <a:solidFill>
                  <a:srgbClr val="0070C0"/>
                </a:solidFill>
              </a:rPr>
            </a:br>
            <a:r>
              <a:rPr lang="ru-RU" b="1" dirty="0">
                <a:solidFill>
                  <a:srgbClr val="0070C0"/>
                </a:solidFill>
              </a:rPr>
              <a:t>(проф. </a:t>
            </a:r>
            <a:r>
              <a:rPr lang="ru-RU" b="1" dirty="0" err="1">
                <a:solidFill>
                  <a:srgbClr val="0070C0"/>
                </a:solidFill>
              </a:rPr>
              <a:t>Коротченков</a:t>
            </a:r>
            <a:r>
              <a:rPr lang="ru-RU" b="1" dirty="0">
                <a:solidFill>
                  <a:srgbClr val="0070C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вуглецевих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endParaRPr lang="ru-RU" sz="2400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(проф. </a:t>
            </a:r>
            <a:r>
              <a:rPr lang="ru-RU" b="1" dirty="0" err="1">
                <a:solidFill>
                  <a:srgbClr val="0070C0"/>
                </a:solidFill>
              </a:rPr>
              <a:t>Мацуй</a:t>
            </a:r>
            <a:r>
              <a:rPr lang="ru-RU" b="1" dirty="0">
                <a:solidFill>
                  <a:srgbClr val="0070C0"/>
                </a:solidFill>
              </a:rPr>
              <a:t> Л.Ю.) </a:t>
            </a:r>
            <a:br>
              <a:rPr lang="ru-RU" b="1" dirty="0">
                <a:solidFill>
                  <a:srgbClr val="0070C0"/>
                </a:solidFill>
              </a:rPr>
            </a:br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Активний</a:t>
            </a:r>
            <a:r>
              <a:rPr lang="ru-RU" sz="1900" b="1" dirty="0">
                <a:solidFill>
                  <a:srgbClr val="0070C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0070C0"/>
                </a:solidFill>
              </a:rPr>
              <a:t>інструмент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інженерії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дефектів</a:t>
            </a:r>
            <a:r>
              <a:rPr lang="ru-RU" sz="1900" b="1" dirty="0">
                <a:solidFill>
                  <a:srgbClr val="0070C0"/>
                </a:solidFill>
              </a:rPr>
              <a:t> у  </a:t>
            </a:r>
            <a:r>
              <a:rPr lang="ru-RU" sz="19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0070C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0070C0"/>
                </a:solidFill>
              </a:rPr>
              <a:t>(проф. </a:t>
            </a:r>
            <a:r>
              <a:rPr lang="ru-RU" sz="1900" b="1" dirty="0" err="1">
                <a:solidFill>
                  <a:srgbClr val="0070C0"/>
                </a:solidFill>
              </a:rPr>
              <a:t>Оліх</a:t>
            </a:r>
            <a:r>
              <a:rPr lang="ru-RU" sz="1900" b="1" dirty="0">
                <a:solidFill>
                  <a:srgbClr val="0070C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Використання</a:t>
            </a:r>
            <a:r>
              <a:rPr lang="ru-RU" b="1" dirty="0">
                <a:solidFill>
                  <a:srgbClr val="0070C0"/>
                </a:solidFill>
              </a:rPr>
              <a:t> машинного </a:t>
            </a:r>
            <a:r>
              <a:rPr lang="ru-RU" b="1" dirty="0" err="1">
                <a:solidFill>
                  <a:srgbClr val="0070C0"/>
                </a:solidFill>
              </a:rPr>
              <a:t>навчання</a:t>
            </a:r>
            <a:r>
              <a:rPr lang="ru-RU" b="1" dirty="0">
                <a:solidFill>
                  <a:srgbClr val="0070C0"/>
                </a:solidFill>
              </a:rPr>
              <a:t> для </a:t>
            </a:r>
            <a:r>
              <a:rPr lang="ru-RU" b="1" dirty="0" err="1">
                <a:solidFill>
                  <a:srgbClr val="0070C0"/>
                </a:solidFill>
              </a:rPr>
              <a:t>характеризації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(проф. Оліх </a:t>
            </a:r>
            <a:r>
              <a:rPr lang="ru-RU" sz="1600" b="1" dirty="0" err="1">
                <a:solidFill>
                  <a:srgbClr val="0070C0"/>
                </a:solidFill>
              </a:rPr>
              <a:t>О.Я</a:t>
            </a:r>
            <a:r>
              <a:rPr lang="ru-RU" sz="1600" b="1" dirty="0">
                <a:solidFill>
                  <a:srgbClr val="0070C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Фізика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фототермоакустичних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явищ</a:t>
            </a:r>
            <a:r>
              <a:rPr lang="ru-RU" b="1" dirty="0">
                <a:solidFill>
                  <a:srgbClr val="0070C0"/>
                </a:solidFill>
              </a:rPr>
              <a:t> в </a:t>
            </a:r>
            <a:r>
              <a:rPr lang="ru-RU" b="1" dirty="0" err="1">
                <a:solidFill>
                  <a:srgbClr val="0070C0"/>
                </a:solidFill>
              </a:rPr>
              <a:t>низькорозмірних</a:t>
            </a:r>
            <a:r>
              <a:rPr lang="ru-RU" b="1" dirty="0">
                <a:solidFill>
                  <a:srgbClr val="0070C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(к.ф.-м.н. </a:t>
            </a:r>
            <a:r>
              <a:rPr lang="ru-RU" sz="1600" b="1" dirty="0" err="1">
                <a:solidFill>
                  <a:srgbClr val="0070C0"/>
                </a:solidFill>
              </a:rPr>
              <a:t>Ліщук</a:t>
            </a:r>
            <a:r>
              <a:rPr lang="ru-RU" sz="1600" b="1" dirty="0">
                <a:solidFill>
                  <a:srgbClr val="0070C0"/>
                </a:solidFill>
              </a:rPr>
              <a:t> П.О., </a:t>
            </a:r>
            <a:r>
              <a:rPr lang="ru-RU" sz="1600" b="1" dirty="0" err="1">
                <a:solidFill>
                  <a:srgbClr val="0070C0"/>
                </a:solidFill>
              </a:rPr>
              <a:t>к.ф</a:t>
            </a:r>
            <a:r>
              <a:rPr lang="ru-RU" sz="1600" b="1" dirty="0">
                <a:solidFill>
                  <a:srgbClr val="0070C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Рентгенівська</a:t>
            </a:r>
            <a:r>
              <a:rPr lang="ru-RU" b="1" dirty="0">
                <a:solidFill>
                  <a:srgbClr val="0070C0"/>
                </a:solidFill>
              </a:rPr>
              <a:t>  </a:t>
            </a:r>
            <a:r>
              <a:rPr lang="ru-RU" b="1" dirty="0" err="1">
                <a:solidFill>
                  <a:srgbClr val="0070C0"/>
                </a:solidFill>
              </a:rPr>
              <a:t>дифрактометрія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конденсованих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sz="1600" b="1" dirty="0">
                <a:solidFill>
                  <a:srgbClr val="0070C0"/>
                </a:solidFill>
              </a:rPr>
              <a:t>проф. </a:t>
            </a:r>
            <a:r>
              <a:rPr lang="ru-RU" sz="1600" b="1" dirty="0" err="1">
                <a:solidFill>
                  <a:srgbClr val="0070C0"/>
                </a:solidFill>
              </a:rPr>
              <a:t>Боровий</a:t>
            </a:r>
            <a:r>
              <a:rPr lang="ru-RU" sz="1600" b="1" dirty="0">
                <a:solidFill>
                  <a:srgbClr val="0070C0"/>
                </a:solidFill>
              </a:rPr>
              <a:t> </a:t>
            </a:r>
            <a:r>
              <a:rPr lang="ru-RU" sz="1600" b="1" dirty="0" err="1">
                <a:solidFill>
                  <a:srgbClr val="0070C0"/>
                </a:solidFill>
              </a:rPr>
              <a:t>М.О</a:t>
            </a:r>
            <a:r>
              <a:rPr lang="ru-RU" sz="1600" b="1" dirty="0">
                <a:solidFill>
                  <a:srgbClr val="0070C0"/>
                </a:solidFill>
              </a:rPr>
              <a:t>.</a:t>
            </a:r>
            <a:r>
              <a:rPr lang="ru-RU" b="1" dirty="0">
                <a:solidFill>
                  <a:srgbClr val="0070C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Наноструктуровані</a:t>
            </a:r>
            <a:r>
              <a:rPr lang="uk-UA" b="1" dirty="0">
                <a:solidFill>
                  <a:srgbClr val="0070C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(д.ф.-</a:t>
            </a:r>
            <a:r>
              <a:rPr lang="uk-UA" sz="1600" b="1" dirty="0" err="1">
                <a:solidFill>
                  <a:srgbClr val="0070C0"/>
                </a:solidFill>
              </a:rPr>
              <a:t>м.н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Навчальні дисципліни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62657" y="2861671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Основи фізики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36177" y="2861671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Структура та 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62657" y="1551937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Фізика сучасних матеріалів і </a:t>
            </a:r>
            <a:r>
              <a:rPr lang="uk-UA" sz="2800" b="1" dirty="0" err="1">
                <a:solidFill>
                  <a:srgbClr val="FFFF00"/>
                </a:solidFill>
              </a:rPr>
              <a:t>наноструктур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38" name="Шестикутник 37"/>
          <p:cNvSpPr/>
          <p:nvPr/>
        </p:nvSpPr>
        <p:spPr>
          <a:xfrm>
            <a:off x="136177" y="5481138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800" b="1" dirty="0" err="1">
                <a:solidFill>
                  <a:srgbClr val="FFFF00"/>
                </a:solidFill>
              </a:rPr>
              <a:t>Фізика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низькорозмірних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вуглецевих</a:t>
            </a:r>
            <a:r>
              <a:rPr lang="ru-RU" sz="2800" b="1" dirty="0">
                <a:solidFill>
                  <a:srgbClr val="FFFF00"/>
                </a:solidFill>
              </a:rPr>
              <a:t> систем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66658" y="1551937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62657" y="5481138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Експериментальні методи діагностики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36177" y="4171405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Вибрані розділи фізики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ru-RU" sz="2800" b="1" dirty="0">
              <a:solidFill>
                <a:srgbClr val="FFFF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62657" y="4171405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800" b="1" dirty="0" err="1">
                <a:solidFill>
                  <a:srgbClr val="FFFF00"/>
                </a:solidFill>
              </a:rPr>
              <a:t>Фізика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напівпровідникових</a:t>
            </a:r>
            <a:r>
              <a:rPr lang="ru-RU" sz="2800" b="1" dirty="0">
                <a:solidFill>
                  <a:srgbClr val="FFFF00"/>
                </a:solidFill>
              </a:rPr>
              <a:t>  наносистем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кафедрах </a:t>
            </a:r>
            <a:r>
              <a:rPr lang="uk-UA" sz="2800" dirty="0" err="1">
                <a:solidFill>
                  <a:srgbClr val="002060"/>
                </a:solidFill>
              </a:rPr>
              <a:t>ЗФ</a:t>
            </a:r>
            <a:r>
              <a:rPr lang="uk-UA" sz="2800" dirty="0">
                <a:solidFill>
                  <a:srgbClr val="002060"/>
                </a:solidFill>
              </a:rPr>
              <a:t> та ФМ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669033" y="2676744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3. «Розробка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енергії»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«Мікрохвильові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випромінювання»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2756811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«Багатокомпонентні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випромінювання»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69033" y="2128486"/>
            <a:ext cx="11092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</a:t>
            </a:r>
            <a:r>
              <a:rPr lang="ru-RU" sz="1600" b="1" dirty="0">
                <a:solidFill>
                  <a:srgbClr val="002060"/>
                </a:solidFill>
              </a:rPr>
              <a:t>«</a:t>
            </a:r>
            <a:r>
              <a:rPr lang="uk-UA" sz="1600" b="1" i="1" dirty="0">
                <a:solidFill>
                  <a:srgbClr val="0000CC"/>
                </a:solidFill>
              </a:rPr>
              <a:t>Синтез </a:t>
            </a:r>
            <a:r>
              <a:rPr lang="uk-UA" sz="1600" b="1" i="1" dirty="0" err="1">
                <a:solidFill>
                  <a:srgbClr val="0000CC"/>
                </a:solidFill>
              </a:rPr>
              <a:t>біосумісних</a:t>
            </a:r>
            <a:r>
              <a:rPr lang="uk-UA" sz="1600" b="1" i="1" dirty="0">
                <a:solidFill>
                  <a:srgbClr val="0000CC"/>
                </a:solidFill>
              </a:rPr>
              <a:t> металокерамічних композитів для підвищення зносостійкості медичних інструментів та </a:t>
            </a:r>
            <a:r>
              <a:rPr lang="uk-UA" sz="1600" b="1" i="1" dirty="0" err="1">
                <a:solidFill>
                  <a:srgbClr val="0000CC"/>
                </a:solidFill>
              </a:rPr>
              <a:t>імплантів</a:t>
            </a:r>
            <a:r>
              <a:rPr lang="uk-UA" sz="1600" b="1" i="1" dirty="0">
                <a:solidFill>
                  <a:srgbClr val="0000CC"/>
                </a:solidFill>
              </a:rPr>
              <a:t> на основі титану</a:t>
            </a:r>
            <a:r>
              <a:rPr lang="ru-RU" sz="1600" b="1" i="1" dirty="0">
                <a:solidFill>
                  <a:srgbClr val="0000CC"/>
                </a:solidFill>
              </a:rPr>
              <a:t>» </a:t>
            </a:r>
            <a:r>
              <a:rPr lang="uk-UA" sz="1600" b="1" i="1" dirty="0">
                <a:solidFill>
                  <a:srgbClr val="0000CC"/>
                </a:solidFill>
              </a:rPr>
              <a:t>. н. к. к.ф.-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</a:t>
            </a:r>
            <a:r>
              <a:rPr lang="uk-UA" sz="1600" b="1" i="1" dirty="0" err="1">
                <a:solidFill>
                  <a:srgbClr val="0000CC"/>
                </a:solidFill>
              </a:rPr>
              <a:t>Курилюк</a:t>
            </a:r>
            <a:r>
              <a:rPr lang="uk-UA" sz="1600" b="1" i="1" dirty="0">
                <a:solidFill>
                  <a:srgbClr val="0000CC"/>
                </a:solidFill>
              </a:rPr>
              <a:t> </a:t>
            </a:r>
            <a:r>
              <a:rPr lang="uk-UA" sz="1600" b="1" i="1" dirty="0" err="1">
                <a:solidFill>
                  <a:srgbClr val="0000CC"/>
                </a:solidFill>
              </a:rPr>
              <a:t>В.В</a:t>
            </a:r>
            <a:r>
              <a:rPr lang="uk-UA" sz="1600" b="1" i="1" dirty="0">
                <a:solidFill>
                  <a:srgbClr val="0000CC"/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6" y="4000183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345869" y="3781245"/>
            <a:ext cx="94426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5. </a:t>
            </a:r>
            <a:r>
              <a:rPr lang="ru-RU" sz="1600" b="1" i="1" dirty="0">
                <a:solidFill>
                  <a:srgbClr val="7030A0"/>
                </a:solidFill>
              </a:rPr>
              <a:t>«</a:t>
            </a:r>
            <a:r>
              <a:rPr lang="ru-RU" sz="1600" b="1" i="1" dirty="0" err="1">
                <a:solidFill>
                  <a:srgbClr val="7030A0"/>
                </a:solidFill>
              </a:rPr>
              <a:t>Розробка</a:t>
            </a:r>
            <a:r>
              <a:rPr lang="ru-RU" sz="1600" b="1" i="1" dirty="0">
                <a:solidFill>
                  <a:srgbClr val="7030A0"/>
                </a:solidFill>
              </a:rPr>
              <a:t> та синтез </a:t>
            </a:r>
            <a:r>
              <a:rPr lang="ru-RU" sz="1600" b="1" i="1" dirty="0" err="1">
                <a:solidFill>
                  <a:srgbClr val="7030A0"/>
                </a:solidFill>
              </a:rPr>
              <a:t>ударостійких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бронекерамік</a:t>
            </a:r>
            <a:r>
              <a:rPr lang="ru-RU" sz="1600" b="1" i="1" dirty="0">
                <a:solidFill>
                  <a:srgbClr val="7030A0"/>
                </a:solidFill>
              </a:rPr>
              <a:t> для систем </a:t>
            </a:r>
            <a:r>
              <a:rPr lang="ru-RU" sz="1600" b="1" i="1" dirty="0" err="1">
                <a:solidFill>
                  <a:srgbClr val="7030A0"/>
                </a:solidFill>
              </a:rPr>
              <a:t>захисту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від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вогнепальних</a:t>
            </a:r>
            <a:r>
              <a:rPr lang="ru-RU" sz="1600" b="1" i="1" dirty="0">
                <a:solidFill>
                  <a:srgbClr val="7030A0"/>
                </a:solidFill>
              </a:rPr>
              <a:t> та </a:t>
            </a:r>
            <a:r>
              <a:rPr lang="ru-RU" sz="1600" b="1" i="1" dirty="0" err="1">
                <a:solidFill>
                  <a:srgbClr val="7030A0"/>
                </a:solidFill>
              </a:rPr>
              <a:t>уламкових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уражень</a:t>
            </a:r>
            <a:r>
              <a:rPr lang="ru-RU" sz="1600" b="1" i="1" dirty="0">
                <a:solidFill>
                  <a:srgbClr val="7030A0"/>
                </a:solidFill>
              </a:rPr>
              <a:t>» </a:t>
            </a:r>
            <a:r>
              <a:rPr lang="uk-UA" sz="1600" b="1" i="1" dirty="0">
                <a:solidFill>
                  <a:srgbClr val="7030A0"/>
                </a:solidFill>
              </a:rPr>
              <a:t>н. к. 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</a:t>
            </a:r>
            <a:r>
              <a:rPr lang="uk-UA" sz="1600" b="1" i="1" dirty="0" err="1">
                <a:solidFill>
                  <a:srgbClr val="7030A0"/>
                </a:solidFill>
              </a:rPr>
              <a:t>Курилюк</a:t>
            </a:r>
            <a:r>
              <a:rPr lang="uk-UA" sz="1600" b="1" i="1" dirty="0">
                <a:solidFill>
                  <a:srgbClr val="7030A0"/>
                </a:solidFill>
              </a:rPr>
              <a:t> </a:t>
            </a:r>
            <a:r>
              <a:rPr lang="uk-UA" sz="1600" b="1" i="1" dirty="0" err="1">
                <a:solidFill>
                  <a:srgbClr val="7030A0"/>
                </a:solidFill>
              </a:rPr>
              <a:t>В.В</a:t>
            </a:r>
            <a:r>
              <a:rPr lang="uk-UA" sz="1600" b="1" i="1" dirty="0">
                <a:solidFill>
                  <a:srgbClr val="7030A0"/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  <a:endParaRPr lang="uk-UA" sz="1600" b="1" i="1" dirty="0">
              <a:solidFill>
                <a:srgbClr val="7030A0"/>
              </a:solidFill>
            </a:endParaRP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«Розробка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властивостями»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«Наукові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»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669033" y="5574255"/>
            <a:ext cx="94108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(2024-2025) </a:t>
            </a:r>
          </a:p>
          <a:p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9. «Дослідження впливу кавітаційної ерозії на клейові композиції за умови слабкої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сонохімічної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дії» н. к. проф.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Коротченков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О.О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(2025)</a:t>
            </a:r>
            <a:endParaRPr lang="uk-UA" sz="1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5 883,6 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Мікротвердомір</a:t>
            </a:r>
            <a:r>
              <a:rPr lang="ru-RU" b="1" dirty="0">
                <a:solidFill>
                  <a:srgbClr val="002060"/>
                </a:solidFill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LHVS-1000Z </a:t>
            </a:r>
            <a:r>
              <a:rPr lang="uk-UA" b="1" dirty="0">
                <a:solidFill>
                  <a:srgbClr val="0070C0"/>
                </a:solidFill>
              </a:rPr>
              <a:t>420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Планетарний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кульовий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млин</a:t>
            </a:r>
            <a:r>
              <a:rPr lang="ru-RU" b="1" dirty="0">
                <a:solidFill>
                  <a:srgbClr val="002060"/>
                </a:solidFill>
              </a:rPr>
              <a:t> ВМ6</a:t>
            </a:r>
            <a:r>
              <a:rPr lang="en-US" b="1" dirty="0">
                <a:solidFill>
                  <a:srgbClr val="002060"/>
                </a:solidFill>
              </a:rPr>
              <a:t>Pro </a:t>
            </a:r>
            <a:r>
              <a:rPr lang="uk-UA" b="1" dirty="0">
                <a:solidFill>
                  <a:srgbClr val="0070C0"/>
                </a:solidFill>
              </a:rPr>
              <a:t>400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Мультиметр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0070C0"/>
                </a:solidFill>
              </a:rPr>
              <a:t>300,8 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</a:t>
            </a:r>
            <a:r>
              <a:rPr lang="en-US" b="1" dirty="0">
                <a:solidFill>
                  <a:srgbClr val="0070C0"/>
                </a:solidFill>
              </a:rPr>
              <a:t>267,7 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151,5 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0070C0"/>
                </a:solidFill>
              </a:rPr>
              <a:t>91,2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0070C0"/>
                </a:solidFill>
              </a:rPr>
              <a:t>73,3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0070C0"/>
                </a:solidFill>
              </a:rPr>
              <a:t>50,0 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нм)    </a:t>
            </a:r>
            <a:r>
              <a:rPr lang="ru-RU" b="1" dirty="0">
                <a:solidFill>
                  <a:srgbClr val="0070C0"/>
                </a:solidFill>
              </a:rPr>
              <a:t>47,8 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0070C0"/>
                </a:solidFill>
              </a:rPr>
              <a:t>44,9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0070C0"/>
                </a:solidFill>
              </a:rPr>
              <a:t>44,3 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0070C0"/>
                </a:solidFill>
              </a:rPr>
              <a:t>43,7 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0070C0"/>
                </a:solidFill>
              </a:rPr>
              <a:t>41,3 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r>
              <a:rPr lang="ru-RU" b="1" dirty="0">
                <a:solidFill>
                  <a:srgbClr val="0070C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87" y="1181603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6182971"/>
            <a:ext cx="1064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5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 на </a:t>
            </a:r>
            <a:r>
              <a:rPr lang="ru-RU" sz="2400" b="1" dirty="0" err="1">
                <a:solidFill>
                  <a:srgbClr val="002060"/>
                </a:solidFill>
              </a:rPr>
              <a:t>понад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10 млн. грн.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D7EF9-FCDA-BCD2-5DD6-355F1F38E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2" y="4251531"/>
            <a:ext cx="2522501" cy="1418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493EC6-E420-37A0-C3A5-818726D9C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60A15-D6D0-A5F2-9126-06B16D46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97" y="4258003"/>
            <a:ext cx="2109588" cy="1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2613</TotalTime>
  <Words>1051</Words>
  <Application>Microsoft Office PowerPoint</Application>
  <PresentationFormat>Широкий екран</PresentationFormat>
  <Paragraphs>128</Paragraphs>
  <Slides>11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11</vt:i4>
      </vt:variant>
    </vt:vector>
  </HeadingPairs>
  <TitlesOfParts>
    <vt:vector size="21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на кафедрах ЗФ та ФМ</vt:lpstr>
      <vt:lpstr>Наукове обладнання,  придбане за 2018-2024 роки</vt:lpstr>
      <vt:lpstr>Презентація PowerPoint</vt:lpstr>
      <vt:lpstr>Презентація PowerPoint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139</cp:revision>
  <dcterms:created xsi:type="dcterms:W3CDTF">2022-01-10T13:02:52Z</dcterms:created>
  <dcterms:modified xsi:type="dcterms:W3CDTF">2025-10-15T16:36:47Z</dcterms:modified>
</cp:coreProperties>
</file>